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3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3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9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72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1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5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5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3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4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5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95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7515-6440-4FC9-ACB9-B165C0EA6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231566"/>
            <a:ext cx="10058400" cy="295351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Relief Veterinarians:</a:t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5300" b="1" dirty="0">
                <a:solidFill>
                  <a:schemeClr val="accent6">
                    <a:lumMod val="50000"/>
                  </a:schemeClr>
                </a:solidFill>
              </a:rPr>
              <a:t>Employees or Independent Contractors</a:t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F44B9-EC18-4A6B-A27C-124C7C63B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63085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Irwin Venick,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Esq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Venick, Kuhn, Byassee, Austin &amp; Rosen PLLC</a:t>
            </a:r>
          </a:p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January 30, 2018</a:t>
            </a:r>
          </a:p>
        </p:txBody>
      </p:sp>
    </p:spTree>
    <p:extLst>
      <p:ext uri="{BB962C8B-B14F-4D97-AF65-F5344CB8AC3E}">
        <p14:creationId xmlns:p14="http://schemas.microsoft.com/office/powerpoint/2010/main" val="262212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Sixth Circuit Court of Appeals Test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Right to Control the Manner or Means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Skill Required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Source of Instrumentalities and Tools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Location of Work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Duration of the Relationship</a:t>
            </a:r>
          </a:p>
          <a:p>
            <a:pPr marL="384048" lvl="2" indent="0">
              <a:buNone/>
            </a:pP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183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Sixth Circuit Court of Appeals Test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Ability to Assign Additional Projects to the Worker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Workers’ Discretion over Working Hours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Method of Payment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Worker’s Role in Hiring and Paying Assistants</a:t>
            </a:r>
          </a:p>
          <a:p>
            <a:pPr marL="384048" lvl="2" indent="0">
              <a:buNone/>
            </a:pP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1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Sixth Circuit Court of Appeals Test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Whether Work is Part of Regular Business of the 	Employer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Whether the Employer is in Business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Provision of </a:t>
            </a:r>
            <a:r>
              <a:rPr lang="en-US" sz="3600">
                <a:solidFill>
                  <a:schemeClr val="accent6">
                    <a:lumMod val="50000"/>
                  </a:schemeClr>
                </a:solidFill>
              </a:rPr>
              <a:t>Employee Benefits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19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Significance of Independent Contractor/ Employee Determination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IRS Presumes Worker is Employee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Burden of Proof is on Employer if Challenged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Employer can be Liable for Back Taxes, Penalty 	and Interest if Worker is Misclassified</a:t>
            </a:r>
          </a:p>
        </p:txBody>
      </p:sp>
    </p:spTree>
    <p:extLst>
      <p:ext uri="{BB962C8B-B14F-4D97-AF65-F5344CB8AC3E}">
        <p14:creationId xmlns:p14="http://schemas.microsoft.com/office/powerpoint/2010/main" val="252613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37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Significance of Independent Contractor/ Employee Determination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Ramifications for Federal Employment Laws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Title VII of the Civil Rights Act of 1964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Age Discrimination in Employment Act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Family and Medical Leave Act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Employee Retirement Income Security Act</a:t>
            </a:r>
          </a:p>
        </p:txBody>
      </p:sp>
    </p:spTree>
    <p:extLst>
      <p:ext uri="{BB962C8B-B14F-4D97-AF65-F5344CB8AC3E}">
        <p14:creationId xmlns:p14="http://schemas.microsoft.com/office/powerpoint/2010/main" val="909764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37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Significance of Independent Contractor/ Employee Determination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Ramifications under State Law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Tennessee Human Rights Act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Unemployment Compensation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Worker’s Compensation</a:t>
            </a:r>
          </a:p>
        </p:txBody>
      </p:sp>
    </p:spTree>
    <p:extLst>
      <p:ext uri="{BB962C8B-B14F-4D97-AF65-F5344CB8AC3E}">
        <p14:creationId xmlns:p14="http://schemas.microsoft.com/office/powerpoint/2010/main" val="217386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Significance of Independent Contractor/ Employee Determination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Employers Required to Provide W-2 Forms in 	January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Independent Contractors should receive 1099 	Form if Paid More than $600 in a Calendar Year</a:t>
            </a:r>
          </a:p>
        </p:txBody>
      </p:sp>
    </p:spTree>
    <p:extLst>
      <p:ext uri="{BB962C8B-B14F-4D97-AF65-F5344CB8AC3E}">
        <p14:creationId xmlns:p14="http://schemas.microsoft.com/office/powerpoint/2010/main" val="1104977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IRS Enforcement 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Wage and Hour Division of the US Department of 	Labor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Misclassification of Audit Program</a:t>
            </a:r>
          </a:p>
        </p:txBody>
      </p:sp>
    </p:spTree>
    <p:extLst>
      <p:ext uri="{BB962C8B-B14F-4D97-AF65-F5344CB8AC3E}">
        <p14:creationId xmlns:p14="http://schemas.microsoft.com/office/powerpoint/2010/main" val="3924683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Relief Practices in Health Care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Medical Profession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Veterinary Profession</a:t>
            </a:r>
          </a:p>
        </p:txBody>
      </p:sp>
    </p:spTree>
    <p:extLst>
      <p:ext uri="{BB962C8B-B14F-4D97-AF65-F5344CB8AC3E}">
        <p14:creationId xmlns:p14="http://schemas.microsoft.com/office/powerpoint/2010/main" val="2825632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To Maximize Argument that Relief Veterinarian is an Independent Contractor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Consult with a Lawyer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Prepare a Written Agreement</a:t>
            </a:r>
          </a:p>
        </p:txBody>
      </p:sp>
    </p:spTree>
    <p:extLst>
      <p:ext uri="{BB962C8B-B14F-4D97-AF65-F5344CB8AC3E}">
        <p14:creationId xmlns:p14="http://schemas.microsoft.com/office/powerpoint/2010/main" val="17338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accent6">
                    <a:lumMod val="50000"/>
                  </a:schemeClr>
                </a:solidFill>
              </a:rPr>
              <a:t>Does the law consider them employees or independent contractors?</a:t>
            </a:r>
          </a:p>
        </p:txBody>
      </p:sp>
    </p:spTree>
    <p:extLst>
      <p:ext uri="{BB962C8B-B14F-4D97-AF65-F5344CB8AC3E}">
        <p14:creationId xmlns:p14="http://schemas.microsoft.com/office/powerpoint/2010/main" val="3815598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Written Agreement Points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Relief Veterinarian is an Independent Contractor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Relief Veterinarian is Responsible for own 	Withholding, FICA and Medicare Taxes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Relief Veterinarian will receive a 1099 Reporting 	their Compensation</a:t>
            </a:r>
          </a:p>
        </p:txBody>
      </p:sp>
    </p:spTree>
    <p:extLst>
      <p:ext uri="{BB962C8B-B14F-4D97-AF65-F5344CB8AC3E}">
        <p14:creationId xmlns:p14="http://schemas.microsoft.com/office/powerpoint/2010/main" val="2289110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Written Agreement Points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Relief Veterinarian may provide Relief Services to 	Other Veterinarians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Payment made to Entity Created by Relief 	Veterinarian rather than Individually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Compensation Paid for the Unit of Engagement 	rather than Hourly or Salary</a:t>
            </a:r>
          </a:p>
        </p:txBody>
      </p:sp>
    </p:spTree>
    <p:extLst>
      <p:ext uri="{BB962C8B-B14F-4D97-AF65-F5344CB8AC3E}">
        <p14:creationId xmlns:p14="http://schemas.microsoft.com/office/powerpoint/2010/main" val="3339036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Written Agreement Points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Acknowledgement that Practice Provided No 	Training to Relief Veterinarian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Acknowledgement that Relief Veterinarian 	Provides Professional Services Comparable to 	Standard of the Community rather than 	Guidelines of Practice  </a:t>
            </a:r>
          </a:p>
          <a:p>
            <a:pPr marL="384048" lvl="2" indent="0">
              <a:buNone/>
            </a:pP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28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Written Agreement Points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Acknowledgement that Relief Veterinarian has 	Own Professional Liability Coverage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Acknowledgement that Relief Veterinarian has No 	Authority to Bind Practice</a:t>
            </a:r>
          </a:p>
          <a:p>
            <a:pPr marL="384048" lvl="2" indent="0">
              <a:buNone/>
            </a:pP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02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Written Agreement Points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Acknowledgement that Relief Veterinarian has 	Own Professional Liability Coverage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Acknowledgement that Relief Veterinarian has No 	Authority to Bind Practice</a:t>
            </a:r>
          </a:p>
          <a:p>
            <a:pPr marL="384048" lvl="2" indent="0">
              <a:buNone/>
            </a:pP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06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Articles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Relief Veterinarian:  Rules to Live By </a:t>
            </a:r>
          </a:p>
          <a:p>
            <a:pPr marL="384048" lvl="2" indent="0">
              <a:buNone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Christopher J. Allen, DVM, JD for DVM360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Is my Relief Veterinarian an Employee or an 	Independent Contractor? </a:t>
            </a:r>
          </a:p>
          <a:p>
            <a:pPr marL="384048" lvl="2" indent="0">
              <a:buNone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Jeffrey L. Roth, JD for Alabama Veterinary Medical Association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Employees or Contract Labor?</a:t>
            </a:r>
          </a:p>
          <a:p>
            <a:pPr marL="384048" lvl="2" indent="0">
              <a:buNone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Billie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Scroggs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for Georgia Veterinary Medical Association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384048" lvl="2" indent="0">
              <a:buNone/>
            </a:pP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384048" lvl="2" indent="0">
              <a:buNone/>
            </a:pP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50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>
                <a:solidFill>
                  <a:schemeClr val="accent6">
                    <a:lumMod val="50000"/>
                  </a:schemeClr>
                </a:solidFill>
              </a:rPr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411400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accent6">
                    <a:lumMod val="50000"/>
                  </a:schemeClr>
                </a:solidFill>
              </a:rPr>
              <a:t>What is the Governing Law?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 State Law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Tennessee Workman’s Compensation Act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Tennessee Employment Security Act</a:t>
            </a:r>
          </a:p>
        </p:txBody>
      </p:sp>
    </p:spTree>
    <p:extLst>
      <p:ext uri="{BB962C8B-B14F-4D97-AF65-F5344CB8AC3E}">
        <p14:creationId xmlns:p14="http://schemas.microsoft.com/office/powerpoint/2010/main" val="38977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accent6">
                    <a:lumMod val="50000"/>
                  </a:schemeClr>
                </a:solidFill>
              </a:rPr>
              <a:t>What is the Governing Law?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 Federal Law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No statutory definition of “employee”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Internal Revenue Service – Revenue Ruling 87-41 	Twenty Factor Test</a:t>
            </a:r>
          </a:p>
        </p:txBody>
      </p:sp>
    </p:spTree>
    <p:extLst>
      <p:ext uri="{BB962C8B-B14F-4D97-AF65-F5344CB8AC3E}">
        <p14:creationId xmlns:p14="http://schemas.microsoft.com/office/powerpoint/2010/main" val="30123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IRS Twenty Factor Test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Instructions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Training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Integration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Services Rendered Personally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Hiring, Supervising, and Paying Assistants</a:t>
            </a:r>
          </a:p>
        </p:txBody>
      </p:sp>
    </p:spTree>
    <p:extLst>
      <p:ext uri="{BB962C8B-B14F-4D97-AF65-F5344CB8AC3E}">
        <p14:creationId xmlns:p14="http://schemas.microsoft.com/office/powerpoint/2010/main" val="402565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IRS Twenty Factor Test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Continuing Relationship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Set Hours to Work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Full Time Required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Doing Work on Employer’s Premises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Order or Sequence Set</a:t>
            </a:r>
          </a:p>
        </p:txBody>
      </p:sp>
    </p:spTree>
    <p:extLst>
      <p:ext uri="{BB962C8B-B14F-4D97-AF65-F5344CB8AC3E}">
        <p14:creationId xmlns:p14="http://schemas.microsoft.com/office/powerpoint/2010/main" val="424241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IRS Twenty Factor Test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Oral or Written Reports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Payment by Hour, Week, Month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Payment of Business and/or Traveling Expenses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Furnishing of Tools and Materials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Significant Investment</a:t>
            </a:r>
          </a:p>
        </p:txBody>
      </p:sp>
    </p:spTree>
    <p:extLst>
      <p:ext uri="{BB962C8B-B14F-4D97-AF65-F5344CB8AC3E}">
        <p14:creationId xmlns:p14="http://schemas.microsoft.com/office/powerpoint/2010/main" val="1827310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IRS Twenty Factor Test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Realization of Profit or Loss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Working for More than One Firm at a Time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Making Service Available to General Public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Right to Discharge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Right to Terminate</a:t>
            </a:r>
          </a:p>
        </p:txBody>
      </p:sp>
    </p:spTree>
    <p:extLst>
      <p:ext uri="{BB962C8B-B14F-4D97-AF65-F5344CB8AC3E}">
        <p14:creationId xmlns:p14="http://schemas.microsoft.com/office/powerpoint/2010/main" val="165819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93499-2251-4F37-B96C-80E55726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Relief Veterinarians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C0CE-8562-486B-A0BF-CA833D37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Sixth Circuit Court of Appeals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Superior Federal Court over the interpretation of 	Federal Law in Tennessee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Relies on Restatement (Second) of Agency </a:t>
            </a:r>
          </a:p>
          <a:p>
            <a:pPr marL="384048" lvl="2" indent="0">
              <a:buNone/>
            </a:pP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108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557</Words>
  <Application>Microsoft Office PowerPoint</Application>
  <PresentationFormat>Widescreen</PresentationFormat>
  <Paragraphs>132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Calibri Light</vt:lpstr>
      <vt:lpstr>Wingdings</vt:lpstr>
      <vt:lpstr>Retrospect</vt:lpstr>
      <vt:lpstr>         Relief Veterinarians: Employees or Independent Contractors  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  <vt:lpstr>Relief Veterinarians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Relief Veterinarians:</dc:title>
  <dc:creator>Deloris</dc:creator>
  <cp:lastModifiedBy>Deloris</cp:lastModifiedBy>
  <cp:revision>15</cp:revision>
  <dcterms:created xsi:type="dcterms:W3CDTF">2018-01-29T21:33:39Z</dcterms:created>
  <dcterms:modified xsi:type="dcterms:W3CDTF">2018-01-30T00:04:32Z</dcterms:modified>
</cp:coreProperties>
</file>